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notesMasterIdLst>
    <p:notesMasterId r:id="rId12"/>
  </p:notesMasterIdLst>
  <p:sldIdLst>
    <p:sldId id="256" r:id="rId2"/>
    <p:sldId id="260" r:id="rId3"/>
    <p:sldId id="268" r:id="rId4"/>
    <p:sldId id="257" r:id="rId5"/>
    <p:sldId id="269" r:id="rId6"/>
    <p:sldId id="270" r:id="rId7"/>
    <p:sldId id="262" r:id="rId8"/>
    <p:sldId id="258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2B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56" autoAdjust="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ine.tanzihui@gmail.com" userId="28c37843a2ee5a23" providerId="LiveId" clId="{0348DED1-2E75-4E5C-8FA2-D9ACB01C266B}"/>
    <pc:docChg chg="addSld modSld sldOrd">
      <pc:chgData name="carine.tanzihui@gmail.com" userId="28c37843a2ee5a23" providerId="LiveId" clId="{0348DED1-2E75-4E5C-8FA2-D9ACB01C266B}" dt="2020-12-10T05:12:30.487" v="6" actId="729"/>
      <pc:docMkLst>
        <pc:docMk/>
      </pc:docMkLst>
      <pc:sldChg chg="add mod ord modShow">
        <pc:chgData name="carine.tanzihui@gmail.com" userId="28c37843a2ee5a23" providerId="LiveId" clId="{0348DED1-2E75-4E5C-8FA2-D9ACB01C266B}" dt="2020-12-10T05:12:30.487" v="6" actId="729"/>
        <pc:sldMkLst>
          <pc:docMk/>
          <pc:sldMk cId="2881656609" sldId="257"/>
        </pc:sldMkLst>
      </pc:sldChg>
      <pc:sldChg chg="add">
        <pc:chgData name="carine.tanzihui@gmail.com" userId="28c37843a2ee5a23" providerId="LiveId" clId="{0348DED1-2E75-4E5C-8FA2-D9ACB01C266B}" dt="2020-12-09T02:43:30.780" v="4"/>
        <pc:sldMkLst>
          <pc:docMk/>
          <pc:sldMk cId="2340141025" sldId="262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38BDB4-4BC5-4A1F-A5B6-EA09FC781FD9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SG"/>
        </a:p>
      </dgm:t>
    </dgm:pt>
    <dgm:pt modelId="{F431AFF3-976B-42CD-A57B-2C0EC73D47F2}">
      <dgm:prSet phldrT="[Text]"/>
      <dgm:spPr/>
      <dgm:t>
        <a:bodyPr/>
        <a:lstStyle/>
        <a:p>
          <a:r>
            <a:rPr lang="en-SG" b="1" u="sng" dirty="0"/>
            <a:t>WHAT</a:t>
          </a:r>
          <a:r>
            <a:rPr lang="en-SG" b="1" dirty="0"/>
            <a:t> is in the Market?</a:t>
          </a:r>
        </a:p>
      </dgm:t>
    </dgm:pt>
    <dgm:pt modelId="{BDC5EAC8-D8D5-4270-8B91-ECD398598EA1}" type="parTrans" cxnId="{5737D206-2904-40D8-8DFB-E03E9C9E765F}">
      <dgm:prSet/>
      <dgm:spPr/>
      <dgm:t>
        <a:bodyPr/>
        <a:lstStyle/>
        <a:p>
          <a:endParaRPr lang="en-SG" b="1"/>
        </a:p>
      </dgm:t>
    </dgm:pt>
    <dgm:pt modelId="{5263903E-E732-4265-836B-28CEF5C40A7F}" type="sibTrans" cxnId="{5737D206-2904-40D8-8DFB-E03E9C9E765F}">
      <dgm:prSet/>
      <dgm:spPr/>
      <dgm:t>
        <a:bodyPr/>
        <a:lstStyle/>
        <a:p>
          <a:endParaRPr lang="en-SG" b="1"/>
        </a:p>
      </dgm:t>
    </dgm:pt>
    <dgm:pt modelId="{297C7BAC-E222-43C0-84C9-18145A80F254}">
      <dgm:prSet phldrT="[Text]"/>
      <dgm:spPr/>
      <dgm:t>
        <a:bodyPr/>
        <a:lstStyle/>
        <a:p>
          <a:r>
            <a:rPr lang="en-SG" b="1" u="sng" dirty="0"/>
            <a:t>WHAT</a:t>
          </a:r>
          <a:r>
            <a:rPr lang="en-SG" b="1" dirty="0"/>
            <a:t> is the Market Trend?</a:t>
          </a:r>
        </a:p>
      </dgm:t>
    </dgm:pt>
    <dgm:pt modelId="{310D81AA-4070-489D-BF67-38F71ADB28DA}" type="parTrans" cxnId="{93897F1D-BEF8-4DE4-BF55-D156EB141EA2}">
      <dgm:prSet/>
      <dgm:spPr/>
      <dgm:t>
        <a:bodyPr/>
        <a:lstStyle/>
        <a:p>
          <a:endParaRPr lang="en-SG" b="1"/>
        </a:p>
      </dgm:t>
    </dgm:pt>
    <dgm:pt modelId="{8CEED2BB-4E1B-4EB8-99ED-D7A432580739}" type="sibTrans" cxnId="{93897F1D-BEF8-4DE4-BF55-D156EB141EA2}">
      <dgm:prSet/>
      <dgm:spPr/>
      <dgm:t>
        <a:bodyPr/>
        <a:lstStyle/>
        <a:p>
          <a:endParaRPr lang="en-SG" b="1"/>
        </a:p>
      </dgm:t>
    </dgm:pt>
    <dgm:pt modelId="{EF1ED4BB-C997-4E45-A15C-87B063022D72}">
      <dgm:prSet phldrT="[Text]"/>
      <dgm:spPr/>
      <dgm:t>
        <a:bodyPr/>
        <a:lstStyle/>
        <a:p>
          <a:r>
            <a:rPr lang="en-SG" b="1" u="sng" dirty="0"/>
            <a:t>WHAT</a:t>
          </a:r>
          <a:r>
            <a:rPr lang="en-SG" b="1" dirty="0"/>
            <a:t> drives a successful App?</a:t>
          </a:r>
        </a:p>
      </dgm:t>
    </dgm:pt>
    <dgm:pt modelId="{19D55FFC-8525-4CCA-AFA1-CF263EDFEAF3}" type="parTrans" cxnId="{817F2F80-DD5D-4C4E-AA0C-BE553A17A5A8}">
      <dgm:prSet/>
      <dgm:spPr/>
      <dgm:t>
        <a:bodyPr/>
        <a:lstStyle/>
        <a:p>
          <a:endParaRPr lang="en-SG" b="1"/>
        </a:p>
      </dgm:t>
    </dgm:pt>
    <dgm:pt modelId="{8634CF4D-0750-4B9F-BE95-4DEFDE4A20FE}" type="sibTrans" cxnId="{817F2F80-DD5D-4C4E-AA0C-BE553A17A5A8}">
      <dgm:prSet/>
      <dgm:spPr/>
      <dgm:t>
        <a:bodyPr/>
        <a:lstStyle/>
        <a:p>
          <a:endParaRPr lang="en-SG" b="1"/>
        </a:p>
      </dgm:t>
    </dgm:pt>
    <dgm:pt modelId="{3D369E15-CDD3-4805-971A-825E17769554}">
      <dgm:prSet phldrT="[Text]"/>
      <dgm:spPr/>
      <dgm:t>
        <a:bodyPr/>
        <a:lstStyle/>
        <a:p>
          <a:r>
            <a:rPr lang="en-SG" b="1" dirty="0">
              <a:highlight>
                <a:srgbClr val="FFFF00"/>
              </a:highlight>
            </a:rPr>
            <a:t>App Creation-Maintenance</a:t>
          </a:r>
        </a:p>
      </dgm:t>
    </dgm:pt>
    <dgm:pt modelId="{C4A24816-E29C-4B78-B660-4560B98CED86}" type="parTrans" cxnId="{437F9AF0-7D8A-403B-90AD-F2C391E0E06B}">
      <dgm:prSet/>
      <dgm:spPr/>
      <dgm:t>
        <a:bodyPr/>
        <a:lstStyle/>
        <a:p>
          <a:endParaRPr lang="en-SG" b="1"/>
        </a:p>
      </dgm:t>
    </dgm:pt>
    <dgm:pt modelId="{0B19252E-EF89-42F3-AE91-D93D6DED2A52}" type="sibTrans" cxnId="{437F9AF0-7D8A-403B-90AD-F2C391E0E06B}">
      <dgm:prSet/>
      <dgm:spPr/>
      <dgm:t>
        <a:bodyPr/>
        <a:lstStyle/>
        <a:p>
          <a:endParaRPr lang="en-SG" b="1"/>
        </a:p>
      </dgm:t>
    </dgm:pt>
    <dgm:pt modelId="{8A2C07EA-DA95-4798-808F-0C3B5DD13C7B}" type="pres">
      <dgm:prSet presAssocID="{3F38BDB4-4BC5-4A1F-A5B6-EA09FC781FD9}" presName="cycle" presStyleCnt="0">
        <dgm:presLayoutVars>
          <dgm:dir/>
          <dgm:resizeHandles val="exact"/>
        </dgm:presLayoutVars>
      </dgm:prSet>
      <dgm:spPr/>
    </dgm:pt>
    <dgm:pt modelId="{7D534620-DFFF-471B-B53B-BDF6B50A3A1C}" type="pres">
      <dgm:prSet presAssocID="{F431AFF3-976B-42CD-A57B-2C0EC73D47F2}" presName="dummy" presStyleCnt="0"/>
      <dgm:spPr/>
    </dgm:pt>
    <dgm:pt modelId="{97D46EE2-3FCA-4F48-B282-55AA40A19330}" type="pres">
      <dgm:prSet presAssocID="{F431AFF3-976B-42CD-A57B-2C0EC73D47F2}" presName="node" presStyleLbl="revTx" presStyleIdx="0" presStyleCnt="4">
        <dgm:presLayoutVars>
          <dgm:bulletEnabled val="1"/>
        </dgm:presLayoutVars>
      </dgm:prSet>
      <dgm:spPr/>
    </dgm:pt>
    <dgm:pt modelId="{5AD62031-662C-440C-AE60-92D21B0657DA}" type="pres">
      <dgm:prSet presAssocID="{5263903E-E732-4265-836B-28CEF5C40A7F}" presName="sibTrans" presStyleLbl="node1" presStyleIdx="0" presStyleCnt="4"/>
      <dgm:spPr/>
    </dgm:pt>
    <dgm:pt modelId="{504A1A34-7D3C-40CE-BA02-3DA70DC24D0F}" type="pres">
      <dgm:prSet presAssocID="{297C7BAC-E222-43C0-84C9-18145A80F254}" presName="dummy" presStyleCnt="0"/>
      <dgm:spPr/>
    </dgm:pt>
    <dgm:pt modelId="{F90459CE-3C26-4B86-B75C-AD71E5AC02F9}" type="pres">
      <dgm:prSet presAssocID="{297C7BAC-E222-43C0-84C9-18145A80F254}" presName="node" presStyleLbl="revTx" presStyleIdx="1" presStyleCnt="4" custScaleX="101672">
        <dgm:presLayoutVars>
          <dgm:bulletEnabled val="1"/>
        </dgm:presLayoutVars>
      </dgm:prSet>
      <dgm:spPr/>
    </dgm:pt>
    <dgm:pt modelId="{320A90E8-66FF-4655-9760-F08EA3AD2263}" type="pres">
      <dgm:prSet presAssocID="{8CEED2BB-4E1B-4EB8-99ED-D7A432580739}" presName="sibTrans" presStyleLbl="node1" presStyleIdx="1" presStyleCnt="4"/>
      <dgm:spPr/>
    </dgm:pt>
    <dgm:pt modelId="{65B20003-2189-4370-9A68-9593245B4BFC}" type="pres">
      <dgm:prSet presAssocID="{EF1ED4BB-C997-4E45-A15C-87B063022D72}" presName="dummy" presStyleCnt="0"/>
      <dgm:spPr/>
    </dgm:pt>
    <dgm:pt modelId="{34A36215-9708-45DE-B0EB-534C7E8CCBB2}" type="pres">
      <dgm:prSet presAssocID="{EF1ED4BB-C997-4E45-A15C-87B063022D72}" presName="node" presStyleLbl="revTx" presStyleIdx="2" presStyleCnt="4">
        <dgm:presLayoutVars>
          <dgm:bulletEnabled val="1"/>
        </dgm:presLayoutVars>
      </dgm:prSet>
      <dgm:spPr/>
    </dgm:pt>
    <dgm:pt modelId="{F765F9A8-3176-4E9B-AE59-54568A4BADCB}" type="pres">
      <dgm:prSet presAssocID="{8634CF4D-0750-4B9F-BE95-4DEFDE4A20FE}" presName="sibTrans" presStyleLbl="node1" presStyleIdx="2" presStyleCnt="4"/>
      <dgm:spPr/>
    </dgm:pt>
    <dgm:pt modelId="{2DC48660-40C9-42F0-9DDC-A249311331E7}" type="pres">
      <dgm:prSet presAssocID="{3D369E15-CDD3-4805-971A-825E17769554}" presName="dummy" presStyleCnt="0"/>
      <dgm:spPr/>
    </dgm:pt>
    <dgm:pt modelId="{6C943B11-47F4-4770-9B85-35729B907B31}" type="pres">
      <dgm:prSet presAssocID="{3D369E15-CDD3-4805-971A-825E17769554}" presName="node" presStyleLbl="revTx" presStyleIdx="3" presStyleCnt="4">
        <dgm:presLayoutVars>
          <dgm:bulletEnabled val="1"/>
        </dgm:presLayoutVars>
      </dgm:prSet>
      <dgm:spPr/>
    </dgm:pt>
    <dgm:pt modelId="{E47BA879-1867-41AA-ACD4-3C85793CB8FD}" type="pres">
      <dgm:prSet presAssocID="{0B19252E-EF89-42F3-AE91-D93D6DED2A52}" presName="sibTrans" presStyleLbl="node1" presStyleIdx="3" presStyleCnt="4"/>
      <dgm:spPr/>
    </dgm:pt>
  </dgm:ptLst>
  <dgm:cxnLst>
    <dgm:cxn modelId="{BA4B5006-9BCD-43B2-BFB5-4211D4B47EA2}" type="presOf" srcId="{0B19252E-EF89-42F3-AE91-D93D6DED2A52}" destId="{E47BA879-1867-41AA-ACD4-3C85793CB8FD}" srcOrd="0" destOrd="0" presId="urn:microsoft.com/office/officeart/2005/8/layout/cycle1"/>
    <dgm:cxn modelId="{5737D206-2904-40D8-8DFB-E03E9C9E765F}" srcId="{3F38BDB4-4BC5-4A1F-A5B6-EA09FC781FD9}" destId="{F431AFF3-976B-42CD-A57B-2C0EC73D47F2}" srcOrd="0" destOrd="0" parTransId="{BDC5EAC8-D8D5-4270-8B91-ECD398598EA1}" sibTransId="{5263903E-E732-4265-836B-28CEF5C40A7F}"/>
    <dgm:cxn modelId="{120DA010-6778-4CCA-AA4E-41F89E55291A}" type="presOf" srcId="{EF1ED4BB-C997-4E45-A15C-87B063022D72}" destId="{34A36215-9708-45DE-B0EB-534C7E8CCBB2}" srcOrd="0" destOrd="0" presId="urn:microsoft.com/office/officeart/2005/8/layout/cycle1"/>
    <dgm:cxn modelId="{31C18B18-1C34-4FE2-B3E0-091BA0D7BD9F}" type="presOf" srcId="{8CEED2BB-4E1B-4EB8-99ED-D7A432580739}" destId="{320A90E8-66FF-4655-9760-F08EA3AD2263}" srcOrd="0" destOrd="0" presId="urn:microsoft.com/office/officeart/2005/8/layout/cycle1"/>
    <dgm:cxn modelId="{93897F1D-BEF8-4DE4-BF55-D156EB141EA2}" srcId="{3F38BDB4-4BC5-4A1F-A5B6-EA09FC781FD9}" destId="{297C7BAC-E222-43C0-84C9-18145A80F254}" srcOrd="1" destOrd="0" parTransId="{310D81AA-4070-489D-BF67-38F71ADB28DA}" sibTransId="{8CEED2BB-4E1B-4EB8-99ED-D7A432580739}"/>
    <dgm:cxn modelId="{AABF173A-A0D2-4152-8481-16C88A1FBE22}" type="presOf" srcId="{297C7BAC-E222-43C0-84C9-18145A80F254}" destId="{F90459CE-3C26-4B86-B75C-AD71E5AC02F9}" srcOrd="0" destOrd="0" presId="urn:microsoft.com/office/officeart/2005/8/layout/cycle1"/>
    <dgm:cxn modelId="{EE33D93F-85F0-4FBD-A3DA-A916A1777D79}" type="presOf" srcId="{8634CF4D-0750-4B9F-BE95-4DEFDE4A20FE}" destId="{F765F9A8-3176-4E9B-AE59-54568A4BADCB}" srcOrd="0" destOrd="0" presId="urn:microsoft.com/office/officeart/2005/8/layout/cycle1"/>
    <dgm:cxn modelId="{95FF3564-A39D-4E8E-89B5-2EF00E01FE03}" type="presOf" srcId="{F431AFF3-976B-42CD-A57B-2C0EC73D47F2}" destId="{97D46EE2-3FCA-4F48-B282-55AA40A19330}" srcOrd="0" destOrd="0" presId="urn:microsoft.com/office/officeart/2005/8/layout/cycle1"/>
    <dgm:cxn modelId="{8D70EF50-DF91-426F-ADC4-01AC6E90207E}" type="presOf" srcId="{3F38BDB4-4BC5-4A1F-A5B6-EA09FC781FD9}" destId="{8A2C07EA-DA95-4798-808F-0C3B5DD13C7B}" srcOrd="0" destOrd="0" presId="urn:microsoft.com/office/officeart/2005/8/layout/cycle1"/>
    <dgm:cxn modelId="{817F2F80-DD5D-4C4E-AA0C-BE553A17A5A8}" srcId="{3F38BDB4-4BC5-4A1F-A5B6-EA09FC781FD9}" destId="{EF1ED4BB-C997-4E45-A15C-87B063022D72}" srcOrd="2" destOrd="0" parTransId="{19D55FFC-8525-4CCA-AFA1-CF263EDFEAF3}" sibTransId="{8634CF4D-0750-4B9F-BE95-4DEFDE4A20FE}"/>
    <dgm:cxn modelId="{F87EA3D8-D796-4E9E-AD4D-3516DBE75025}" type="presOf" srcId="{3D369E15-CDD3-4805-971A-825E17769554}" destId="{6C943B11-47F4-4770-9B85-35729B907B31}" srcOrd="0" destOrd="0" presId="urn:microsoft.com/office/officeart/2005/8/layout/cycle1"/>
    <dgm:cxn modelId="{437F9AF0-7D8A-403B-90AD-F2C391E0E06B}" srcId="{3F38BDB4-4BC5-4A1F-A5B6-EA09FC781FD9}" destId="{3D369E15-CDD3-4805-971A-825E17769554}" srcOrd="3" destOrd="0" parTransId="{C4A24816-E29C-4B78-B660-4560B98CED86}" sibTransId="{0B19252E-EF89-42F3-AE91-D93D6DED2A52}"/>
    <dgm:cxn modelId="{B9273CFC-8E0C-402F-9906-F35DEC37DB7B}" type="presOf" srcId="{5263903E-E732-4265-836B-28CEF5C40A7F}" destId="{5AD62031-662C-440C-AE60-92D21B0657DA}" srcOrd="0" destOrd="0" presId="urn:microsoft.com/office/officeart/2005/8/layout/cycle1"/>
    <dgm:cxn modelId="{96FBCFA4-0568-426A-9095-32DE35E8B362}" type="presParOf" srcId="{8A2C07EA-DA95-4798-808F-0C3B5DD13C7B}" destId="{7D534620-DFFF-471B-B53B-BDF6B50A3A1C}" srcOrd="0" destOrd="0" presId="urn:microsoft.com/office/officeart/2005/8/layout/cycle1"/>
    <dgm:cxn modelId="{18A13338-0B34-414A-BDC7-58740B74D617}" type="presParOf" srcId="{8A2C07EA-DA95-4798-808F-0C3B5DD13C7B}" destId="{97D46EE2-3FCA-4F48-B282-55AA40A19330}" srcOrd="1" destOrd="0" presId="urn:microsoft.com/office/officeart/2005/8/layout/cycle1"/>
    <dgm:cxn modelId="{C45F68D4-820D-49A1-8FD0-74BE3D088E0A}" type="presParOf" srcId="{8A2C07EA-DA95-4798-808F-0C3B5DD13C7B}" destId="{5AD62031-662C-440C-AE60-92D21B0657DA}" srcOrd="2" destOrd="0" presId="urn:microsoft.com/office/officeart/2005/8/layout/cycle1"/>
    <dgm:cxn modelId="{2669F1A7-9760-413F-9E23-0E2C316AD189}" type="presParOf" srcId="{8A2C07EA-DA95-4798-808F-0C3B5DD13C7B}" destId="{504A1A34-7D3C-40CE-BA02-3DA70DC24D0F}" srcOrd="3" destOrd="0" presId="urn:microsoft.com/office/officeart/2005/8/layout/cycle1"/>
    <dgm:cxn modelId="{75F3E7D7-E198-4334-A067-1014753F4969}" type="presParOf" srcId="{8A2C07EA-DA95-4798-808F-0C3B5DD13C7B}" destId="{F90459CE-3C26-4B86-B75C-AD71E5AC02F9}" srcOrd="4" destOrd="0" presId="urn:microsoft.com/office/officeart/2005/8/layout/cycle1"/>
    <dgm:cxn modelId="{CF879539-EA1F-4ECD-91DB-FAC5B4286653}" type="presParOf" srcId="{8A2C07EA-DA95-4798-808F-0C3B5DD13C7B}" destId="{320A90E8-66FF-4655-9760-F08EA3AD2263}" srcOrd="5" destOrd="0" presId="urn:microsoft.com/office/officeart/2005/8/layout/cycle1"/>
    <dgm:cxn modelId="{C0AB771A-745B-448D-AFF5-57E1AD43A96E}" type="presParOf" srcId="{8A2C07EA-DA95-4798-808F-0C3B5DD13C7B}" destId="{65B20003-2189-4370-9A68-9593245B4BFC}" srcOrd="6" destOrd="0" presId="urn:microsoft.com/office/officeart/2005/8/layout/cycle1"/>
    <dgm:cxn modelId="{B946E6D6-4853-4075-9D2C-EFFE3554C096}" type="presParOf" srcId="{8A2C07EA-DA95-4798-808F-0C3B5DD13C7B}" destId="{34A36215-9708-45DE-B0EB-534C7E8CCBB2}" srcOrd="7" destOrd="0" presId="urn:microsoft.com/office/officeart/2005/8/layout/cycle1"/>
    <dgm:cxn modelId="{AE07AE77-8FD1-4418-B0C7-9843F403BCF6}" type="presParOf" srcId="{8A2C07EA-DA95-4798-808F-0C3B5DD13C7B}" destId="{F765F9A8-3176-4E9B-AE59-54568A4BADCB}" srcOrd="8" destOrd="0" presId="urn:microsoft.com/office/officeart/2005/8/layout/cycle1"/>
    <dgm:cxn modelId="{5F00DDCA-86F9-4786-9FFC-EC9E447C46FC}" type="presParOf" srcId="{8A2C07EA-DA95-4798-808F-0C3B5DD13C7B}" destId="{2DC48660-40C9-42F0-9DDC-A249311331E7}" srcOrd="9" destOrd="0" presId="urn:microsoft.com/office/officeart/2005/8/layout/cycle1"/>
    <dgm:cxn modelId="{38573834-6D62-4CF4-85A6-7BD2A5448EBA}" type="presParOf" srcId="{8A2C07EA-DA95-4798-808F-0C3B5DD13C7B}" destId="{6C943B11-47F4-4770-9B85-35729B907B31}" srcOrd="10" destOrd="0" presId="urn:microsoft.com/office/officeart/2005/8/layout/cycle1"/>
    <dgm:cxn modelId="{1B936204-740F-4DB9-AB52-1B2A40CA8E7F}" type="presParOf" srcId="{8A2C07EA-DA95-4798-808F-0C3B5DD13C7B}" destId="{E47BA879-1867-41AA-ACD4-3C85793CB8FD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D46EE2-3FCA-4F48-B282-55AA40A19330}">
      <dsp:nvSpPr>
        <dsp:cNvPr id="0" name=""/>
        <dsp:cNvSpPr/>
      </dsp:nvSpPr>
      <dsp:spPr>
        <a:xfrm>
          <a:off x="4646042" y="106105"/>
          <a:ext cx="1676919" cy="1676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800" b="1" u="sng" kern="1200" dirty="0"/>
            <a:t>WHAT</a:t>
          </a:r>
          <a:r>
            <a:rPr lang="en-SG" sz="3800" b="1" kern="1200" dirty="0"/>
            <a:t> is in the Market?</a:t>
          </a:r>
        </a:p>
      </dsp:txBody>
      <dsp:txXfrm>
        <a:off x="4646042" y="106105"/>
        <a:ext cx="1676919" cy="1676919"/>
      </dsp:txXfrm>
    </dsp:sp>
    <dsp:sp modelId="{5AD62031-662C-440C-AE60-92D21B0657DA}">
      <dsp:nvSpPr>
        <dsp:cNvPr id="0" name=""/>
        <dsp:cNvSpPr/>
      </dsp:nvSpPr>
      <dsp:spPr>
        <a:xfrm>
          <a:off x="1689977" y="58"/>
          <a:ext cx="4739032" cy="4739032"/>
        </a:xfrm>
        <a:prstGeom prst="circularArrow">
          <a:avLst>
            <a:gd name="adj1" fmla="val 6900"/>
            <a:gd name="adj2" fmla="val 465199"/>
            <a:gd name="adj3" fmla="val 550061"/>
            <a:gd name="adj4" fmla="val 20584740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0459CE-3C26-4B86-B75C-AD71E5AC02F9}">
      <dsp:nvSpPr>
        <dsp:cNvPr id="0" name=""/>
        <dsp:cNvSpPr/>
      </dsp:nvSpPr>
      <dsp:spPr>
        <a:xfrm>
          <a:off x="4632023" y="2956123"/>
          <a:ext cx="1704957" cy="1676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800" b="1" u="sng" kern="1200" dirty="0"/>
            <a:t>WHAT</a:t>
          </a:r>
          <a:r>
            <a:rPr lang="en-SG" sz="3800" b="1" kern="1200" dirty="0"/>
            <a:t> is the Market Trend?</a:t>
          </a:r>
        </a:p>
      </dsp:txBody>
      <dsp:txXfrm>
        <a:off x="4632023" y="2956123"/>
        <a:ext cx="1704957" cy="1676919"/>
      </dsp:txXfrm>
    </dsp:sp>
    <dsp:sp modelId="{320A90E8-66FF-4655-9760-F08EA3AD2263}">
      <dsp:nvSpPr>
        <dsp:cNvPr id="0" name=""/>
        <dsp:cNvSpPr/>
      </dsp:nvSpPr>
      <dsp:spPr>
        <a:xfrm>
          <a:off x="1689977" y="58"/>
          <a:ext cx="4739032" cy="4739032"/>
        </a:xfrm>
        <a:prstGeom prst="circularArrow">
          <a:avLst>
            <a:gd name="adj1" fmla="val 6900"/>
            <a:gd name="adj2" fmla="val 465199"/>
            <a:gd name="adj3" fmla="val 5950061"/>
            <a:gd name="adj4" fmla="val 4409709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A36215-9708-45DE-B0EB-534C7E8CCBB2}">
      <dsp:nvSpPr>
        <dsp:cNvPr id="0" name=""/>
        <dsp:cNvSpPr/>
      </dsp:nvSpPr>
      <dsp:spPr>
        <a:xfrm>
          <a:off x="1796024" y="2956123"/>
          <a:ext cx="1676919" cy="1676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800" b="1" u="sng" kern="1200" dirty="0"/>
            <a:t>WHAT</a:t>
          </a:r>
          <a:r>
            <a:rPr lang="en-SG" sz="3800" b="1" kern="1200" dirty="0"/>
            <a:t> drives a successful App?</a:t>
          </a:r>
        </a:p>
      </dsp:txBody>
      <dsp:txXfrm>
        <a:off x="1796024" y="2956123"/>
        <a:ext cx="1676919" cy="1676919"/>
      </dsp:txXfrm>
    </dsp:sp>
    <dsp:sp modelId="{F765F9A8-3176-4E9B-AE59-54568A4BADCB}">
      <dsp:nvSpPr>
        <dsp:cNvPr id="0" name=""/>
        <dsp:cNvSpPr/>
      </dsp:nvSpPr>
      <dsp:spPr>
        <a:xfrm>
          <a:off x="1689977" y="58"/>
          <a:ext cx="4739032" cy="4739032"/>
        </a:xfrm>
        <a:prstGeom prst="circularArrow">
          <a:avLst>
            <a:gd name="adj1" fmla="val 6900"/>
            <a:gd name="adj2" fmla="val 465199"/>
            <a:gd name="adj3" fmla="val 11350061"/>
            <a:gd name="adj4" fmla="val 9784740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943B11-47F4-4770-9B85-35729B907B31}">
      <dsp:nvSpPr>
        <dsp:cNvPr id="0" name=""/>
        <dsp:cNvSpPr/>
      </dsp:nvSpPr>
      <dsp:spPr>
        <a:xfrm>
          <a:off x="1796024" y="106105"/>
          <a:ext cx="1676919" cy="1676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800" b="1" kern="1200" dirty="0">
              <a:highlight>
                <a:srgbClr val="FFFF00"/>
              </a:highlight>
            </a:rPr>
            <a:t>App Creation-Maintenance</a:t>
          </a:r>
        </a:p>
      </dsp:txBody>
      <dsp:txXfrm>
        <a:off x="1796024" y="106105"/>
        <a:ext cx="1676919" cy="1676919"/>
      </dsp:txXfrm>
    </dsp:sp>
    <dsp:sp modelId="{E47BA879-1867-41AA-ACD4-3C85793CB8FD}">
      <dsp:nvSpPr>
        <dsp:cNvPr id="0" name=""/>
        <dsp:cNvSpPr/>
      </dsp:nvSpPr>
      <dsp:spPr>
        <a:xfrm>
          <a:off x="1689977" y="58"/>
          <a:ext cx="4739032" cy="4739032"/>
        </a:xfrm>
        <a:prstGeom prst="circularArrow">
          <a:avLst>
            <a:gd name="adj1" fmla="val 6900"/>
            <a:gd name="adj2" fmla="val 465199"/>
            <a:gd name="adj3" fmla="val 16750061"/>
            <a:gd name="adj4" fmla="val 15184740"/>
            <a:gd name="adj5" fmla="val 80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2.jpg>
</file>

<file path=ppt/media/image3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801F5B-D014-42D9-A4B1-5A899618BBEF}" type="datetimeFigureOut">
              <a:rPr lang="en-SG" smtClean="0"/>
              <a:t>31/1/2021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FE4C7A-9CA9-44C6-A144-86336B5DBCA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97743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SG" dirty="0"/>
              <a:t>Android devices held 87% market in 2019.</a:t>
            </a:r>
          </a:p>
          <a:p>
            <a:pPr marL="228600" indent="-228600">
              <a:buAutoNum type="arabicParenR"/>
            </a:pPr>
            <a:r>
              <a:rPr lang="en-SG" dirty="0"/>
              <a:t>Expected to increase shares in the next few years.</a:t>
            </a:r>
          </a:p>
          <a:p>
            <a:pPr marL="228600" indent="-228600">
              <a:buAutoNum type="arabicParenR"/>
            </a:pPr>
            <a:r>
              <a:rPr lang="en-SG" dirty="0"/>
              <a:t>To break into the Android Apps market, we need to understand the market. This can be done by analysing the Google Play Store Data.</a:t>
            </a:r>
          </a:p>
          <a:p>
            <a:pPr marL="228600" indent="-228600">
              <a:buAutoNum type="arabicParenR"/>
            </a:pPr>
            <a:r>
              <a:rPr lang="en-SG" dirty="0"/>
              <a:t>Who would be interested in this presentation? They would be.. With the intention to drive successful Apps to earn money.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FE4C7A-9CA9-44C6-A144-86336B5DBCA3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65346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Before we dive into analysing the data, we asks the </a:t>
            </a:r>
            <a:r>
              <a:rPr lang="en-SG" dirty="0" err="1"/>
              <a:t>Whats</a:t>
            </a:r>
            <a:r>
              <a:rPr lang="en-SG" dirty="0"/>
              <a:t>? Referencing to the WHATS, we would then sought to get the answers to the WHATS in our data analysis.</a:t>
            </a:r>
          </a:p>
          <a:p>
            <a:r>
              <a:rPr lang="en-SG" dirty="0"/>
              <a:t>0) Kick start the App Lifecycle: @ Design/Development -&gt; Testing -&gt; Build/Deployment -&gt; Prototyping -&gt; Finished Product -&gt; Lifecyle Maintenance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SG" dirty="0"/>
              <a:t>1) Differentiate your App from what is already available in the market: Have unique features and stay upfront in the competition.</a:t>
            </a:r>
          </a:p>
          <a:p>
            <a:r>
              <a:rPr lang="en-SG" dirty="0"/>
              <a:t>2) End-Users development: makes app more beneficial to users, and also cut costs in short &amp; long term. </a:t>
            </a:r>
          </a:p>
          <a:p>
            <a:r>
              <a:rPr lang="en-SG" dirty="0"/>
              <a:t>3) Incorporate these factors and ideas into the D&amp;D of your App. Also to plan your resources including your human talents, technical capability, operation costs &amp; lifecycle maintenance.</a:t>
            </a:r>
          </a:p>
          <a:p>
            <a:r>
              <a:rPr lang="en-SG" dirty="0"/>
              <a:t>4) App maintenance over long period time: Revisit these 3Whats when Developers re-evaluate &amp; plan for the countless updates, improvements and fixes!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FE4C7A-9CA9-44C6-A144-86336B5DBCA3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94832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1) Kick start the App Lifecycle: @ Design/Development -&gt; Testing -&gt; Build/Deployment -&gt; Prototyping</a:t>
            </a:r>
          </a:p>
          <a:p>
            <a:r>
              <a:rPr lang="en-SG" dirty="0"/>
              <a:t>2) End-Users development: makes app more beneficial to users, and also cut costs in short &amp; long term. </a:t>
            </a:r>
          </a:p>
          <a:p>
            <a:r>
              <a:rPr lang="en-SG" dirty="0"/>
              <a:t>3) Differentiating your App from what is already available in the market: Have unique features and stay upfront in the competition.</a:t>
            </a:r>
          </a:p>
          <a:p>
            <a:r>
              <a:rPr lang="en-SG" dirty="0"/>
              <a:t>4) App maintenance over long period time: Developers need to plan countless updates, improvements and fixes!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FE4C7A-9CA9-44C6-A144-86336B5DBCA3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34823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Chart 6 ‘Price vs Installs’ : 99.92% installed are free Apps!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FE4C7A-9CA9-44C6-A144-86336B5DBCA3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77212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Category Slicer is connected to Chart 4,5&amp;6. </a:t>
            </a:r>
          </a:p>
          <a:p>
            <a:r>
              <a:rPr lang="en-SG" dirty="0"/>
              <a:t>Filtered Category: GAME. Charts updated.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FE4C7A-9CA9-44C6-A144-86336B5DBCA3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40691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SG" dirty="0"/>
              <a:t>Users spent 39.7 billion in H1 2019.</a:t>
            </a:r>
          </a:p>
          <a:p>
            <a:pPr marL="228600" indent="-228600">
              <a:buAutoNum type="arabicParenR"/>
            </a:pPr>
            <a:r>
              <a:rPr lang="en-SG" dirty="0"/>
              <a:t>Downloads (billions) - Q4 2019</a:t>
            </a:r>
          </a:p>
          <a:p>
            <a:r>
              <a:rPr lang="en-SG" dirty="0"/>
              <a:t>3) 99.92% INSTALL are FREE</a:t>
            </a:r>
            <a:r>
              <a:rPr lang="en-SG" baseline="30000" dirty="0"/>
              <a:t>4</a:t>
            </a:r>
            <a:r>
              <a:rPr lang="en-SG" dirty="0"/>
              <a:t> : Generate revenue from In-App Purchases, Ads, Investors/Sponsors, Freemium (users like the free version, and upgrades to paid version), email marketing</a:t>
            </a:r>
          </a:p>
          <a:p>
            <a:r>
              <a:rPr lang="en-SG" dirty="0"/>
              <a:t>4) App must be easy to remember, easy to find for download. Name hints at what it does (key words). Informative description. Intuitive. Responsive. Easy to use. Quick.</a:t>
            </a:r>
          </a:p>
          <a:p>
            <a:r>
              <a:rPr lang="en-SG" dirty="0"/>
              <a:t>5) Wider audience, creating an App suitable for Everyone : from youngest to oldest users!</a:t>
            </a:r>
          </a:p>
          <a:p>
            <a:r>
              <a:rPr lang="en-SG" dirty="0"/>
              <a:t>6) Competitors : Apps features &amp; weaknesses.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FE4C7A-9CA9-44C6-A144-86336B5DBCA3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6514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Takeaway message is: 1)</a:t>
            </a:r>
          </a:p>
          <a:p>
            <a:r>
              <a:rPr lang="en-SG" dirty="0"/>
              <a:t>2) &amp; incorporate Customers’ engagement in your business model! Users to enjoy and feel comfortable when using the App.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FE4C7A-9CA9-44C6-A144-86336B5DBCA3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22154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788D-634B-42A6-8D92-38763D950274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75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EF270-308D-4716-8B2B-CB8232BD0F5D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04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A6D0-BAFC-41F7-BBB0-A6453EDAA46A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93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AC6B4-0BF3-4555-BA3C-2D129E4542BE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9936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997E-959D-411F-A450-37A4F61AE8B5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4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F56A-FBA9-4D5A-8129-B92BA610FD8E}" type="datetime1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703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DBB2-F6F3-4A91-8B8E-DF7D015106B5}" type="datetime1">
              <a:rPr lang="en-US" smtClean="0"/>
              <a:t>1/31/2021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890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50514-0403-4162-B013-033D25229C71}" type="datetime1">
              <a:rPr lang="en-US" smtClean="0"/>
              <a:t>1/31/2021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8429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8DE5E-93B9-44DB-8C4D-2290D9B09BE2}" type="datetime1">
              <a:rPr lang="en-US" smtClean="0"/>
              <a:t>1/31/2021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43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E3B03-B012-42C6-AAF8-93C72A088F8A}" type="datetime1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786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3C5CB-25C6-45C6-B114-8450F961C58A}" type="datetime1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19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D6235-943B-4968-9F46-DBE8E94F4648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12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8" r:id="rId6"/>
    <p:sldLayoutId id="2147483764" r:id="rId7"/>
    <p:sldLayoutId id="2147483765" r:id="rId8"/>
    <p:sldLayoutId id="2147483766" r:id="rId9"/>
    <p:sldLayoutId id="2147483767" r:id="rId10"/>
    <p:sldLayoutId id="2147483769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lava18/google-play-store-apps" TargetMode="External"/><Relationship Id="rId7" Type="http://schemas.openxmlformats.org/officeDocument/2006/relationships/image" Target="../media/image18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maato.com/blog/android-vs-ios-app-monetizatio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.xls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ensortower.com/blog/app-revenue-and-downloads-1h-2019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3">
            <a:extLst>
              <a:ext uri="{FF2B5EF4-FFF2-40B4-BE49-F238E27FC236}">
                <a16:creationId xmlns:a16="http://schemas.microsoft.com/office/drawing/2014/main" id="{AD35AE2F-5E3A-49D9-8DE1-8A333BA40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BD917F-1009-4E2E-9C69-5C066805CF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 t="3905" r="-1" b="4646"/>
          <a:stretch/>
        </p:blipFill>
        <p:spPr>
          <a:xfrm>
            <a:off x="20" y="0"/>
            <a:ext cx="1218893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74F314-5B37-45EC-B0FD-68A1D20B6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SG" dirty="0">
                <a:solidFill>
                  <a:schemeClr val="tx1">
                    <a:lumMod val="95000"/>
                  </a:schemeClr>
                </a:solidFill>
              </a:rPr>
              <a:t>Google Play Store Apps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1E0605-C634-4515-8E6E-5ADC73C53C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9432"/>
            <a:ext cx="9144000" cy="1225296"/>
          </a:xfrm>
        </p:spPr>
        <p:txBody>
          <a:bodyPr>
            <a:normAutofit/>
          </a:bodyPr>
          <a:lstStyle/>
          <a:p>
            <a:pPr algn="ctr"/>
            <a:r>
              <a:rPr lang="en-SG" sz="3200" dirty="0"/>
              <a:t>Analyse Google Play Store Data to Gain Insights into Android Apps Market</a:t>
            </a:r>
          </a:p>
        </p:txBody>
      </p:sp>
      <p:sp>
        <p:nvSpPr>
          <p:cNvPr id="37" name="Rectangle 6">
            <a:extLst>
              <a:ext uri="{FF2B5EF4-FFF2-40B4-BE49-F238E27FC236}">
                <a16:creationId xmlns:a16="http://schemas.microsoft.com/office/drawing/2014/main" id="{04D8AD8F-EF7F-481F-B99A-B85138970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6">
            <a:extLst>
              <a:ext uri="{FF2B5EF4-FFF2-40B4-BE49-F238E27FC236}">
                <a16:creationId xmlns:a16="http://schemas.microsoft.com/office/drawing/2014/main" id="{79EB4626-023C-436D-9F57-9EB460809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902700 h 5416094"/>
              <a:gd name="connsiteX1" fmla="*/ 902700 w 10515600"/>
              <a:gd name="connsiteY1" fmla="*/ 0 h 5416094"/>
              <a:gd name="connsiteX2" fmla="*/ 1746919 w 10515600"/>
              <a:gd name="connsiteY2" fmla="*/ 0 h 5416094"/>
              <a:gd name="connsiteX3" fmla="*/ 2329833 w 10515600"/>
              <a:gd name="connsiteY3" fmla="*/ 0 h 5416094"/>
              <a:gd name="connsiteX4" fmla="*/ 2825644 w 10515600"/>
              <a:gd name="connsiteY4" fmla="*/ 0 h 5416094"/>
              <a:gd name="connsiteX5" fmla="*/ 3582762 w 10515600"/>
              <a:gd name="connsiteY5" fmla="*/ 0 h 5416094"/>
              <a:gd name="connsiteX6" fmla="*/ 4165675 w 10515600"/>
              <a:gd name="connsiteY6" fmla="*/ 0 h 5416094"/>
              <a:gd name="connsiteX7" fmla="*/ 5009894 w 10515600"/>
              <a:gd name="connsiteY7" fmla="*/ 0 h 5416094"/>
              <a:gd name="connsiteX8" fmla="*/ 5505706 w 10515600"/>
              <a:gd name="connsiteY8" fmla="*/ 0 h 5416094"/>
              <a:gd name="connsiteX9" fmla="*/ 6349925 w 10515600"/>
              <a:gd name="connsiteY9" fmla="*/ 0 h 5416094"/>
              <a:gd name="connsiteX10" fmla="*/ 6758634 w 10515600"/>
              <a:gd name="connsiteY10" fmla="*/ 0 h 5416094"/>
              <a:gd name="connsiteX11" fmla="*/ 7428650 w 10515600"/>
              <a:gd name="connsiteY11" fmla="*/ 0 h 5416094"/>
              <a:gd name="connsiteX12" fmla="*/ 8098665 w 10515600"/>
              <a:gd name="connsiteY12" fmla="*/ 0 h 5416094"/>
              <a:gd name="connsiteX13" fmla="*/ 8681579 w 10515600"/>
              <a:gd name="connsiteY13" fmla="*/ 0 h 5416094"/>
              <a:gd name="connsiteX14" fmla="*/ 9612900 w 10515600"/>
              <a:gd name="connsiteY14" fmla="*/ 0 h 5416094"/>
              <a:gd name="connsiteX15" fmla="*/ 10515600 w 10515600"/>
              <a:gd name="connsiteY15" fmla="*/ 902700 h 5416094"/>
              <a:gd name="connsiteX16" fmla="*/ 10515600 w 10515600"/>
              <a:gd name="connsiteY16" fmla="*/ 1504482 h 5416094"/>
              <a:gd name="connsiteX17" fmla="*/ 10515600 w 10515600"/>
              <a:gd name="connsiteY17" fmla="*/ 2178479 h 5416094"/>
              <a:gd name="connsiteX18" fmla="*/ 10515600 w 10515600"/>
              <a:gd name="connsiteY18" fmla="*/ 2780261 h 5416094"/>
              <a:gd name="connsiteX19" fmla="*/ 10515600 w 10515600"/>
              <a:gd name="connsiteY19" fmla="*/ 3273722 h 5416094"/>
              <a:gd name="connsiteX20" fmla="*/ 10515600 w 10515600"/>
              <a:gd name="connsiteY20" fmla="*/ 3803291 h 5416094"/>
              <a:gd name="connsiteX21" fmla="*/ 10515600 w 10515600"/>
              <a:gd name="connsiteY21" fmla="*/ 4513394 h 5416094"/>
              <a:gd name="connsiteX22" fmla="*/ 9612900 w 10515600"/>
              <a:gd name="connsiteY22" fmla="*/ 5416094 h 5416094"/>
              <a:gd name="connsiteX23" fmla="*/ 9117089 w 10515600"/>
              <a:gd name="connsiteY23" fmla="*/ 5416094 h 5416094"/>
              <a:gd name="connsiteX24" fmla="*/ 8708379 w 10515600"/>
              <a:gd name="connsiteY24" fmla="*/ 5416094 h 5416094"/>
              <a:gd name="connsiteX25" fmla="*/ 8299670 w 10515600"/>
              <a:gd name="connsiteY25" fmla="*/ 5416094 h 5416094"/>
              <a:gd name="connsiteX26" fmla="*/ 7629654 w 10515600"/>
              <a:gd name="connsiteY26" fmla="*/ 5416094 h 5416094"/>
              <a:gd name="connsiteX27" fmla="*/ 7133843 w 10515600"/>
              <a:gd name="connsiteY27" fmla="*/ 5416094 h 5416094"/>
              <a:gd name="connsiteX28" fmla="*/ 6376726 w 10515600"/>
              <a:gd name="connsiteY28" fmla="*/ 5416094 h 5416094"/>
              <a:gd name="connsiteX29" fmla="*/ 5880914 w 10515600"/>
              <a:gd name="connsiteY29" fmla="*/ 5416094 h 5416094"/>
              <a:gd name="connsiteX30" fmla="*/ 5123797 w 10515600"/>
              <a:gd name="connsiteY30" fmla="*/ 5416094 h 5416094"/>
              <a:gd name="connsiteX31" fmla="*/ 4715088 w 10515600"/>
              <a:gd name="connsiteY31" fmla="*/ 5416094 h 5416094"/>
              <a:gd name="connsiteX32" fmla="*/ 3957970 w 10515600"/>
              <a:gd name="connsiteY32" fmla="*/ 5416094 h 5416094"/>
              <a:gd name="connsiteX33" fmla="*/ 3462159 w 10515600"/>
              <a:gd name="connsiteY33" fmla="*/ 5416094 h 5416094"/>
              <a:gd name="connsiteX34" fmla="*/ 3053449 w 10515600"/>
              <a:gd name="connsiteY34" fmla="*/ 5416094 h 5416094"/>
              <a:gd name="connsiteX35" fmla="*/ 2557638 w 10515600"/>
              <a:gd name="connsiteY35" fmla="*/ 5416094 h 5416094"/>
              <a:gd name="connsiteX36" fmla="*/ 1800521 w 10515600"/>
              <a:gd name="connsiteY36" fmla="*/ 5416094 h 5416094"/>
              <a:gd name="connsiteX37" fmla="*/ 902700 w 10515600"/>
              <a:gd name="connsiteY37" fmla="*/ 5416094 h 5416094"/>
              <a:gd name="connsiteX38" fmla="*/ 0 w 10515600"/>
              <a:gd name="connsiteY38" fmla="*/ 4513394 h 5416094"/>
              <a:gd name="connsiteX39" fmla="*/ 0 w 10515600"/>
              <a:gd name="connsiteY39" fmla="*/ 3911612 h 5416094"/>
              <a:gd name="connsiteX40" fmla="*/ 0 w 10515600"/>
              <a:gd name="connsiteY40" fmla="*/ 3309829 h 5416094"/>
              <a:gd name="connsiteX41" fmla="*/ 0 w 10515600"/>
              <a:gd name="connsiteY41" fmla="*/ 2780261 h 5416094"/>
              <a:gd name="connsiteX42" fmla="*/ 0 w 10515600"/>
              <a:gd name="connsiteY42" fmla="*/ 2106265 h 5416094"/>
              <a:gd name="connsiteX43" fmla="*/ 0 w 10515600"/>
              <a:gd name="connsiteY43" fmla="*/ 1504482 h 5416094"/>
              <a:gd name="connsiteX44" fmla="*/ 0 w 10515600"/>
              <a:gd name="connsiteY44" fmla="*/ 90270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15600" h="5416094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noFill/>
          <a:ln w="60325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41D302-369E-489E-9743-30CB8292C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1800" b="1" dirty="0"/>
              <a:t>Presented By: Carine Tan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0712E4-6AA6-412B-B75F-51B37A05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800" b="1"/>
              <a:t>Dec-8-2020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46156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560162-5693-4CD0-8B9F-DA2503AAF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" t="2610" r="982" b="16348"/>
          <a:stretch/>
        </p:blipFill>
        <p:spPr>
          <a:xfrm>
            <a:off x="3734738" y="4271228"/>
            <a:ext cx="4722524" cy="19976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69F7AC-B1B1-4637-B0C0-AF4C6EA5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4FA9D-8B6D-4D6D-8872-777B32583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500" dirty="0"/>
              <a:t> </a:t>
            </a:r>
            <a:r>
              <a:rPr lang="en-US" sz="5500" baseline="30000" dirty="0"/>
              <a:t>4</a:t>
            </a:r>
            <a:r>
              <a:rPr lang="en-US" sz="5500" dirty="0"/>
              <a:t>Google Play Store Apps | Kaggle</a:t>
            </a:r>
            <a:br>
              <a:rPr lang="en-US" sz="5500" dirty="0"/>
            </a:br>
            <a:r>
              <a:rPr lang="en-US" sz="5500" dirty="0">
                <a:hlinkClick r:id="rId3"/>
              </a:rPr>
              <a:t>https://www.kaggle.com/lava18/google-play-store-apps</a:t>
            </a:r>
            <a:endParaRPr lang="en-SG" sz="55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E17CBD-9237-4F11-98E3-E929D8E98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300" smtClean="0"/>
              <a:t>10</a:t>
            </a:fld>
            <a:endParaRPr lang="en-US" sz="3300"/>
          </a:p>
        </p:txBody>
      </p:sp>
      <p:pic>
        <p:nvPicPr>
          <p:cNvPr id="6" name="Graphic 5" descr="Angel face with no fill">
            <a:extLst>
              <a:ext uri="{FF2B5EF4-FFF2-40B4-BE49-F238E27FC236}">
                <a16:creationId xmlns:a16="http://schemas.microsoft.com/office/drawing/2014/main" id="{A90F0E2F-8D15-4C26-B245-854D7DF071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7538" y="589153"/>
            <a:ext cx="914400" cy="914400"/>
          </a:xfrm>
          <a:prstGeom prst="rect">
            <a:avLst/>
          </a:prstGeom>
        </p:spPr>
      </p:pic>
      <p:pic>
        <p:nvPicPr>
          <p:cNvPr id="9" name="Graphic 8" descr="Angel face with solid fill">
            <a:extLst>
              <a:ext uri="{FF2B5EF4-FFF2-40B4-BE49-F238E27FC236}">
                <a16:creationId xmlns:a16="http://schemas.microsoft.com/office/drawing/2014/main" id="{27374BB9-B527-4CCE-97BC-33CEDEBB6F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00062" y="5891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476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1466F-F118-4B56-9CF7-07B4FF4E2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G" dirty="0"/>
              <a:t>Google Android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CB924-8461-40BB-8BB2-46FCBB784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426966"/>
          </a:xfrm>
        </p:spPr>
        <p:txBody>
          <a:bodyPr>
            <a:normAutofit fontScale="92500" lnSpcReduction="20000"/>
          </a:bodyPr>
          <a:lstStyle/>
          <a:p>
            <a:r>
              <a:rPr lang="en-SG" sz="5500" dirty="0"/>
              <a:t> </a:t>
            </a:r>
            <a:r>
              <a:rPr lang="en-SG" sz="5500" b="1" dirty="0"/>
              <a:t>Android Devices : </a:t>
            </a:r>
            <a:r>
              <a:rPr lang="en-SG" sz="5500" dirty="0"/>
              <a:t>87% of global smartphone market</a:t>
            </a:r>
            <a:r>
              <a:rPr lang="en-SG" sz="5500" baseline="30000" dirty="0"/>
              <a:t>1</a:t>
            </a:r>
          </a:p>
          <a:p>
            <a:r>
              <a:rPr lang="en-SG" sz="5500" dirty="0"/>
              <a:t> </a:t>
            </a:r>
            <a:r>
              <a:rPr lang="en-SG" sz="5500" b="1" dirty="0"/>
              <a:t>Next Few Years : </a:t>
            </a:r>
            <a:r>
              <a:rPr lang="en-SG" sz="5500" dirty="0"/>
              <a:t>Google to increase shares over Apple’s iOS</a:t>
            </a:r>
            <a:r>
              <a:rPr lang="en-SG" sz="5500" baseline="30000" dirty="0"/>
              <a:t>2</a:t>
            </a:r>
          </a:p>
          <a:p>
            <a:r>
              <a:rPr lang="en-SG" sz="5500" dirty="0"/>
              <a:t> </a:t>
            </a:r>
            <a:r>
              <a:rPr lang="en-SG" sz="5500" b="1" dirty="0"/>
              <a:t>Google Play Store Data : </a:t>
            </a:r>
            <a:r>
              <a:rPr lang="en-SG" sz="5500" dirty="0"/>
              <a:t>Understand the Android Apps Market</a:t>
            </a:r>
          </a:p>
          <a:p>
            <a:r>
              <a:rPr lang="en-SG" sz="5500" dirty="0"/>
              <a:t> </a:t>
            </a:r>
            <a:r>
              <a:rPr lang="en-SG" sz="5500" b="1" dirty="0"/>
              <a:t>WHO ? </a:t>
            </a:r>
            <a:r>
              <a:rPr lang="en-SG" sz="5500" dirty="0">
                <a:highlight>
                  <a:srgbClr val="00FFFF"/>
                </a:highlight>
              </a:rPr>
              <a:t>Apps Developers</a:t>
            </a:r>
            <a:r>
              <a:rPr lang="en-SG" sz="5500" dirty="0"/>
              <a:t>: </a:t>
            </a:r>
            <a:r>
              <a:rPr lang="en-SG" sz="5500" dirty="0">
                <a:highlight>
                  <a:srgbClr val="FF00FF"/>
                </a:highlight>
              </a:rPr>
              <a:t>Drive successful Apps</a:t>
            </a:r>
          </a:p>
          <a:p>
            <a:pPr marL="0" indent="0">
              <a:buNone/>
            </a:pPr>
            <a:endParaRPr lang="en-SG" sz="3800" dirty="0"/>
          </a:p>
          <a:p>
            <a:pPr marL="0" indent="0">
              <a:buNone/>
            </a:pPr>
            <a:r>
              <a:rPr lang="en-US" sz="1600" b="0" i="0" dirty="0">
                <a:solidFill>
                  <a:srgbClr val="627286"/>
                </a:solidFill>
                <a:effectLst/>
                <a:latin typeface="Open Sans"/>
              </a:rPr>
              <a:t>Sources: </a:t>
            </a:r>
            <a:r>
              <a:rPr lang="en-US" sz="1600" b="0" i="0" baseline="30000" dirty="0">
                <a:solidFill>
                  <a:srgbClr val="627286"/>
                </a:solidFill>
                <a:effectLst/>
                <a:latin typeface="Open Sans"/>
                <a:hlinkClick r:id="rId3"/>
              </a:rPr>
              <a:t>1</a:t>
            </a:r>
            <a:r>
              <a:rPr lang="en-US" sz="1600" b="0" i="0" dirty="0">
                <a:solidFill>
                  <a:srgbClr val="627286"/>
                </a:solidFill>
                <a:effectLst/>
                <a:latin typeface="Open Sans"/>
                <a:hlinkClick r:id="rId3"/>
              </a:rPr>
              <a:t>Statista, September 2019 </a:t>
            </a:r>
            <a:r>
              <a:rPr lang="en-US" sz="1600" b="0" i="0" dirty="0">
                <a:solidFill>
                  <a:srgbClr val="627286"/>
                </a:solidFill>
                <a:effectLst/>
                <a:latin typeface="Open Sans"/>
              </a:rPr>
              <a:t>| </a:t>
            </a:r>
            <a:r>
              <a:rPr lang="en-US" sz="1600" b="0" i="0" baseline="30000" dirty="0">
                <a:solidFill>
                  <a:srgbClr val="627286"/>
                </a:solidFill>
                <a:effectLst/>
                <a:latin typeface="Open Sans"/>
                <a:hlinkClick r:id="rId3"/>
              </a:rPr>
              <a:t>2</a:t>
            </a:r>
            <a:r>
              <a:rPr lang="en-US" sz="1600" b="0" i="0" dirty="0">
                <a:solidFill>
                  <a:srgbClr val="627286"/>
                </a:solidFill>
                <a:effectLst/>
                <a:latin typeface="Open Sans"/>
                <a:hlinkClick r:id="rId3"/>
              </a:rPr>
              <a:t>Sensor Tower, January 2020 </a:t>
            </a:r>
            <a:endParaRPr lang="en-SG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4971D-15F0-454B-8D8D-207F2953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300" smtClean="0"/>
              <a:t>2</a:t>
            </a:fld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1685625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074292B-F9A0-4F47-8CAC-5A98B3CA3A52}"/>
              </a:ext>
            </a:extLst>
          </p:cNvPr>
          <p:cNvGrpSpPr/>
          <p:nvPr/>
        </p:nvGrpSpPr>
        <p:grpSpPr>
          <a:xfrm>
            <a:off x="6098947" y="936820"/>
            <a:ext cx="4762178" cy="4763901"/>
            <a:chOff x="6098947" y="936820"/>
            <a:chExt cx="4762178" cy="476390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FFBAC43-E151-4F59-9883-B8614CDB5442}"/>
                </a:ext>
              </a:extLst>
            </p:cNvPr>
            <p:cNvGrpSpPr/>
            <p:nvPr/>
          </p:nvGrpSpPr>
          <p:grpSpPr>
            <a:xfrm>
              <a:off x="6098947" y="936820"/>
              <a:ext cx="4762178" cy="4763901"/>
              <a:chOff x="6098947" y="936820"/>
              <a:chExt cx="4762178" cy="4763901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0031F1-FE22-4968-A0B6-51907092BFF6}"/>
                  </a:ext>
                </a:extLst>
              </p:cNvPr>
              <p:cNvSpPr/>
              <p:nvPr/>
            </p:nvSpPr>
            <p:spPr>
              <a:xfrm>
                <a:off x="9055012" y="1042867"/>
                <a:ext cx="1676919" cy="1676919"/>
              </a:xfrm>
              <a:custGeom>
                <a:avLst/>
                <a:gdLst>
                  <a:gd name="connsiteX0" fmla="*/ 0 w 1676919"/>
                  <a:gd name="connsiteY0" fmla="*/ 0 h 1676919"/>
                  <a:gd name="connsiteX1" fmla="*/ 1676919 w 1676919"/>
                  <a:gd name="connsiteY1" fmla="*/ 0 h 1676919"/>
                  <a:gd name="connsiteX2" fmla="*/ 1676919 w 1676919"/>
                  <a:gd name="connsiteY2" fmla="*/ 1676919 h 1676919"/>
                  <a:gd name="connsiteX3" fmla="*/ 0 w 1676919"/>
                  <a:gd name="connsiteY3" fmla="*/ 1676919 h 1676919"/>
                  <a:gd name="connsiteX4" fmla="*/ 0 w 1676919"/>
                  <a:gd name="connsiteY4" fmla="*/ 0 h 1676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6919" h="1676919">
                    <a:moveTo>
                      <a:pt x="0" y="0"/>
                    </a:moveTo>
                    <a:lnTo>
                      <a:pt x="1676919" y="0"/>
                    </a:lnTo>
                    <a:lnTo>
                      <a:pt x="1676919" y="1676919"/>
                    </a:lnTo>
                    <a:lnTo>
                      <a:pt x="0" y="1676919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8260" tIns="48260" rIns="48260" bIns="48260" numCol="1" spcCol="1270" anchor="ctr" anchorCtr="0">
                <a:noAutofit/>
              </a:bodyPr>
              <a:lstStyle/>
              <a:p>
                <a:pPr marL="0" lvl="0" indent="0" algn="ctr" defTabSz="1689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SG" sz="3800" b="1" u="sng" kern="1200" dirty="0"/>
                  <a:t>WHAT</a:t>
                </a:r>
                <a:r>
                  <a:rPr lang="en-SG" sz="3800" b="1" kern="1200" dirty="0"/>
                  <a:t> is in the Market?</a:t>
                </a:r>
              </a:p>
            </p:txBody>
          </p:sp>
          <p:sp>
            <p:nvSpPr>
              <p:cNvPr id="11" name="Arrow: Circular 10">
                <a:extLst>
                  <a:ext uri="{FF2B5EF4-FFF2-40B4-BE49-F238E27FC236}">
                    <a16:creationId xmlns:a16="http://schemas.microsoft.com/office/drawing/2014/main" id="{D9D54400-B80F-4672-AB9F-983726FA4F41}"/>
                  </a:ext>
                </a:extLst>
              </p:cNvPr>
              <p:cNvSpPr/>
              <p:nvPr/>
            </p:nvSpPr>
            <p:spPr>
              <a:xfrm>
                <a:off x="6106689" y="961689"/>
                <a:ext cx="4739032" cy="4739032"/>
              </a:xfrm>
              <a:prstGeom prst="circularArrow">
                <a:avLst>
                  <a:gd name="adj1" fmla="val 6900"/>
                  <a:gd name="adj2" fmla="val 465199"/>
                  <a:gd name="adj3" fmla="val 468527"/>
                  <a:gd name="adj4" fmla="val 20540308"/>
                  <a:gd name="adj5" fmla="val 805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C9EE5EC8-89AE-4031-9A33-457DB7B39EE2}"/>
                  </a:ext>
                </a:extLst>
              </p:cNvPr>
              <p:cNvSpPr/>
              <p:nvPr/>
            </p:nvSpPr>
            <p:spPr>
              <a:xfrm>
                <a:off x="9129713" y="3871866"/>
                <a:ext cx="1704957" cy="1572682"/>
              </a:xfrm>
              <a:custGeom>
                <a:avLst/>
                <a:gdLst>
                  <a:gd name="connsiteX0" fmla="*/ 0 w 1704957"/>
                  <a:gd name="connsiteY0" fmla="*/ 0 h 1572682"/>
                  <a:gd name="connsiteX1" fmla="*/ 1704957 w 1704957"/>
                  <a:gd name="connsiteY1" fmla="*/ 0 h 1572682"/>
                  <a:gd name="connsiteX2" fmla="*/ 1704957 w 1704957"/>
                  <a:gd name="connsiteY2" fmla="*/ 1572682 h 1572682"/>
                  <a:gd name="connsiteX3" fmla="*/ 0 w 1704957"/>
                  <a:gd name="connsiteY3" fmla="*/ 1572682 h 1572682"/>
                  <a:gd name="connsiteX4" fmla="*/ 0 w 1704957"/>
                  <a:gd name="connsiteY4" fmla="*/ 0 h 1572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4957" h="1572682">
                    <a:moveTo>
                      <a:pt x="0" y="0"/>
                    </a:moveTo>
                    <a:lnTo>
                      <a:pt x="1704957" y="0"/>
                    </a:lnTo>
                    <a:lnTo>
                      <a:pt x="1704957" y="1572682"/>
                    </a:lnTo>
                    <a:lnTo>
                      <a:pt x="0" y="157268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8260" tIns="48260" rIns="48260" bIns="48260" numCol="1" spcCol="1270" anchor="ctr" anchorCtr="0">
                <a:noAutofit/>
              </a:bodyPr>
              <a:lstStyle/>
              <a:p>
                <a:pPr marL="0" lvl="0" indent="0" algn="ctr" defTabSz="1689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SG" sz="3800" b="1" u="sng" kern="1200" dirty="0"/>
                  <a:t>WHAT</a:t>
                </a:r>
                <a:r>
                  <a:rPr lang="en-SG" sz="3800" b="1" kern="1200" dirty="0"/>
                  <a:t> is the Market Trend?</a:t>
                </a:r>
              </a:p>
            </p:txBody>
          </p:sp>
          <p:sp>
            <p:nvSpPr>
              <p:cNvPr id="13" name="Arrow: Circular 12">
                <a:extLst>
                  <a:ext uri="{FF2B5EF4-FFF2-40B4-BE49-F238E27FC236}">
                    <a16:creationId xmlns:a16="http://schemas.microsoft.com/office/drawing/2014/main" id="{74205952-2621-4B39-B5EA-279D83A941F5}"/>
                  </a:ext>
                </a:extLst>
              </p:cNvPr>
              <p:cNvSpPr/>
              <p:nvPr/>
            </p:nvSpPr>
            <p:spPr>
              <a:xfrm>
                <a:off x="6122093" y="944014"/>
                <a:ext cx="4739032" cy="4739032"/>
              </a:xfrm>
              <a:prstGeom prst="circularArrow">
                <a:avLst>
                  <a:gd name="adj1" fmla="val 6900"/>
                  <a:gd name="adj2" fmla="val 465199"/>
                  <a:gd name="adj3" fmla="val 5991408"/>
                  <a:gd name="adj4" fmla="val 4292427"/>
                  <a:gd name="adj5" fmla="val 805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A0CB16F5-3AB1-4CE6-A496-0F706B609D8A}"/>
                  </a:ext>
                </a:extLst>
              </p:cNvPr>
              <p:cNvSpPr/>
              <p:nvPr/>
            </p:nvSpPr>
            <p:spPr>
              <a:xfrm>
                <a:off x="6204994" y="3892885"/>
                <a:ext cx="1676919" cy="1676919"/>
              </a:xfrm>
              <a:custGeom>
                <a:avLst/>
                <a:gdLst>
                  <a:gd name="connsiteX0" fmla="*/ 0 w 1676919"/>
                  <a:gd name="connsiteY0" fmla="*/ 0 h 1676919"/>
                  <a:gd name="connsiteX1" fmla="*/ 1676919 w 1676919"/>
                  <a:gd name="connsiteY1" fmla="*/ 0 h 1676919"/>
                  <a:gd name="connsiteX2" fmla="*/ 1676919 w 1676919"/>
                  <a:gd name="connsiteY2" fmla="*/ 1676919 h 1676919"/>
                  <a:gd name="connsiteX3" fmla="*/ 0 w 1676919"/>
                  <a:gd name="connsiteY3" fmla="*/ 1676919 h 1676919"/>
                  <a:gd name="connsiteX4" fmla="*/ 0 w 1676919"/>
                  <a:gd name="connsiteY4" fmla="*/ 0 h 1676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6919" h="1676919">
                    <a:moveTo>
                      <a:pt x="0" y="0"/>
                    </a:moveTo>
                    <a:lnTo>
                      <a:pt x="1676919" y="0"/>
                    </a:lnTo>
                    <a:lnTo>
                      <a:pt x="1676919" y="1676919"/>
                    </a:lnTo>
                    <a:lnTo>
                      <a:pt x="0" y="1676919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8260" tIns="48260" rIns="48260" bIns="48260" numCol="1" spcCol="1270" anchor="ctr" anchorCtr="0">
                <a:noAutofit/>
              </a:bodyPr>
              <a:lstStyle/>
              <a:p>
                <a:pPr marL="0" lvl="0" indent="0" algn="ctr" defTabSz="1689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SG" sz="3800" b="1" u="sng" kern="1200" dirty="0"/>
                  <a:t>WHAT</a:t>
                </a:r>
                <a:r>
                  <a:rPr lang="en-SG" sz="3800" b="1" kern="1200" dirty="0"/>
                  <a:t> drives a successful App?</a:t>
                </a:r>
              </a:p>
            </p:txBody>
          </p:sp>
          <p:sp>
            <p:nvSpPr>
              <p:cNvPr id="15" name="Arrow: Circular 14">
                <a:extLst>
                  <a:ext uri="{FF2B5EF4-FFF2-40B4-BE49-F238E27FC236}">
                    <a16:creationId xmlns:a16="http://schemas.microsoft.com/office/drawing/2014/main" id="{426F8983-3A1C-4A4A-B4A7-74414BF4415E}"/>
                  </a:ext>
                </a:extLst>
              </p:cNvPr>
              <p:cNvSpPr/>
              <p:nvPr/>
            </p:nvSpPr>
            <p:spPr>
              <a:xfrm>
                <a:off x="6098947" y="936820"/>
                <a:ext cx="4739032" cy="4739032"/>
              </a:xfrm>
              <a:prstGeom prst="circularArrow">
                <a:avLst>
                  <a:gd name="adj1" fmla="val 6900"/>
                  <a:gd name="adj2" fmla="val 465199"/>
                  <a:gd name="adj3" fmla="val 11350061"/>
                  <a:gd name="adj4" fmla="val 9784740"/>
                  <a:gd name="adj5" fmla="val 8050"/>
                </a:avLst>
              </a:prstGeom>
              <a:pattFill prst="dkHorz">
                <a:fgClr>
                  <a:schemeClr val="accent1">
                    <a:hueOff val="0"/>
                    <a:satOff val="0"/>
                    <a:lumOff val="0"/>
                  </a:schemeClr>
                </a:fgClr>
                <a:bgClr>
                  <a:schemeClr val="bg1"/>
                </a:bgClr>
              </a:patt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43584AAA-BAD4-4164-A5F3-7B558D8896B0}"/>
                  </a:ext>
                </a:extLst>
              </p:cNvPr>
              <p:cNvSpPr/>
              <p:nvPr/>
            </p:nvSpPr>
            <p:spPr>
              <a:xfrm>
                <a:off x="6204994" y="1042867"/>
                <a:ext cx="1676919" cy="1676919"/>
              </a:xfrm>
              <a:custGeom>
                <a:avLst/>
                <a:gdLst>
                  <a:gd name="connsiteX0" fmla="*/ 0 w 1676919"/>
                  <a:gd name="connsiteY0" fmla="*/ 0 h 1676919"/>
                  <a:gd name="connsiteX1" fmla="*/ 1676919 w 1676919"/>
                  <a:gd name="connsiteY1" fmla="*/ 0 h 1676919"/>
                  <a:gd name="connsiteX2" fmla="*/ 1676919 w 1676919"/>
                  <a:gd name="connsiteY2" fmla="*/ 1676919 h 1676919"/>
                  <a:gd name="connsiteX3" fmla="*/ 0 w 1676919"/>
                  <a:gd name="connsiteY3" fmla="*/ 1676919 h 1676919"/>
                  <a:gd name="connsiteX4" fmla="*/ 0 w 1676919"/>
                  <a:gd name="connsiteY4" fmla="*/ 0 h 1676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6919" h="1676919">
                    <a:moveTo>
                      <a:pt x="0" y="0"/>
                    </a:moveTo>
                    <a:lnTo>
                      <a:pt x="1676919" y="0"/>
                    </a:lnTo>
                    <a:lnTo>
                      <a:pt x="1676919" y="1676919"/>
                    </a:lnTo>
                    <a:lnTo>
                      <a:pt x="0" y="1676919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8260" tIns="48260" rIns="48260" bIns="48260" numCol="1" spcCol="1270" anchor="ctr" anchorCtr="0">
                <a:noAutofit/>
              </a:bodyPr>
              <a:lstStyle/>
              <a:p>
                <a:pPr marL="0" lvl="0" indent="0" algn="ctr" defTabSz="1689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SG" sz="3800" b="1" kern="1200" dirty="0">
                    <a:highlight>
                      <a:srgbClr val="FFFF00"/>
                    </a:highlight>
                  </a:rPr>
                  <a:t>App Creation-Maintenance</a:t>
                </a:r>
              </a:p>
            </p:txBody>
          </p:sp>
          <p:sp>
            <p:nvSpPr>
              <p:cNvPr id="17" name="Arrow: Circular 16">
                <a:extLst>
                  <a:ext uri="{FF2B5EF4-FFF2-40B4-BE49-F238E27FC236}">
                    <a16:creationId xmlns:a16="http://schemas.microsoft.com/office/drawing/2014/main" id="{54ABE1B6-88FB-4AA5-9880-BD24DF31836B}"/>
                  </a:ext>
                </a:extLst>
              </p:cNvPr>
              <p:cNvSpPr/>
              <p:nvPr/>
            </p:nvSpPr>
            <p:spPr>
              <a:xfrm>
                <a:off x="6098947" y="936820"/>
                <a:ext cx="4739032" cy="4739032"/>
              </a:xfrm>
              <a:prstGeom prst="circularArrow">
                <a:avLst>
                  <a:gd name="adj1" fmla="val 6900"/>
                  <a:gd name="adj2" fmla="val 465199"/>
                  <a:gd name="adj3" fmla="val 16750061"/>
                  <a:gd name="adj4" fmla="val 15184740"/>
                  <a:gd name="adj5" fmla="val 805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3EAD233-66E1-4CC1-8434-3270D2263674}"/>
                </a:ext>
              </a:extLst>
            </p:cNvPr>
            <p:cNvSpPr txBox="1"/>
            <p:nvPr/>
          </p:nvSpPr>
          <p:spPr>
            <a:xfrm>
              <a:off x="7800517" y="1459230"/>
              <a:ext cx="1080745" cy="39395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sz="25000" b="1" dirty="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58EB40-4FE1-49EA-8FD6-577D21576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 dirty="0"/>
              <a:t>ASKING THE WHATS?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C646A-42D9-463C-A57D-4CC74A79F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300" smtClean="0"/>
              <a:t>3</a:t>
            </a:fld>
            <a:endParaRPr lang="en-US" sz="33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4FDF9-048C-4A66-A54F-D069BB1A2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958" y="3776934"/>
            <a:ext cx="1835580" cy="26238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27FC4E-F930-4530-8737-228F9A408353}"/>
              </a:ext>
            </a:extLst>
          </p:cNvPr>
          <p:cNvSpPr txBox="1"/>
          <p:nvPr/>
        </p:nvSpPr>
        <p:spPr>
          <a:xfrm>
            <a:off x="7388295" y="2467677"/>
            <a:ext cx="216033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4500" b="1" dirty="0">
                <a:solidFill>
                  <a:srgbClr val="FF0000"/>
                </a:solidFill>
              </a:rPr>
              <a:t>DESIGN/</a:t>
            </a:r>
          </a:p>
          <a:p>
            <a:pPr algn="ctr"/>
            <a:r>
              <a:rPr lang="en-SG" sz="4500" b="1" dirty="0">
                <a:solidFill>
                  <a:srgbClr val="FF0000"/>
                </a:solidFill>
              </a:rPr>
              <a:t>DEVELOPMENT</a:t>
            </a:r>
          </a:p>
        </p:txBody>
      </p:sp>
    </p:spTree>
    <p:extLst>
      <p:ext uri="{BB962C8B-B14F-4D97-AF65-F5344CB8AC3E}">
        <p14:creationId xmlns:p14="http://schemas.microsoft.com/office/powerpoint/2010/main" val="98588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8EB40-4FE1-49EA-8FD6-577D21576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 dirty="0"/>
              <a:t>ASKING THE WHATS?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C646A-42D9-463C-A57D-4CC74A79F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300" smtClean="0"/>
              <a:t>4</a:t>
            </a:fld>
            <a:endParaRPr lang="en-US" sz="33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4FDF9-048C-4A66-A54F-D069BB1A2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469" y="2575374"/>
            <a:ext cx="2645060" cy="3780975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C880C9B-4A20-4012-94B0-F0BF06D91BBE}"/>
              </a:ext>
            </a:extLst>
          </p:cNvPr>
          <p:cNvGrpSpPr/>
          <p:nvPr/>
        </p:nvGrpSpPr>
        <p:grpSpPr>
          <a:xfrm>
            <a:off x="3367456" y="1799763"/>
            <a:ext cx="8118987" cy="4739149"/>
            <a:chOff x="3367456" y="1799763"/>
            <a:chExt cx="8118987" cy="4739149"/>
          </a:xfrm>
        </p:grpSpPr>
        <p:graphicFrame>
          <p:nvGraphicFramePr>
            <p:cNvPr id="4" name="Diagram 3">
              <a:extLst>
                <a:ext uri="{FF2B5EF4-FFF2-40B4-BE49-F238E27FC236}">
                  <a16:creationId xmlns:a16="http://schemas.microsoft.com/office/drawing/2014/main" id="{F6AA9C96-667D-4B85-8551-62331CA83F3D}"/>
                </a:ext>
              </a:extLst>
            </p:cNvPr>
            <p:cNvGraphicFramePr/>
            <p:nvPr/>
          </p:nvGraphicFramePr>
          <p:xfrm>
            <a:off x="3367456" y="1799763"/>
            <a:ext cx="8118987" cy="473914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4" r:lo="rId5" r:qs="rId6" r:cs="rId7"/>
            </a:graphicData>
          </a:graphic>
        </p:graphicFrame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27FC4E-F930-4530-8737-228F9A408353}"/>
                </a:ext>
              </a:extLst>
            </p:cNvPr>
            <p:cNvSpPr txBox="1"/>
            <p:nvPr/>
          </p:nvSpPr>
          <p:spPr>
            <a:xfrm>
              <a:off x="6346781" y="3330678"/>
              <a:ext cx="2160335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4500" b="1" dirty="0">
                  <a:solidFill>
                    <a:srgbClr val="FF0000"/>
                  </a:solidFill>
                </a:rPr>
                <a:t>DESIGN/</a:t>
              </a:r>
            </a:p>
            <a:p>
              <a:pPr algn="ctr"/>
              <a:r>
                <a:rPr lang="en-SG" sz="4500" b="1" dirty="0">
                  <a:solidFill>
                    <a:srgbClr val="FF0000"/>
                  </a:solidFill>
                </a:rPr>
                <a:t>DEVELOPMENT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165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D15AF3-99B0-4233-B964-80B6D228AA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15" t="10245" r="24361" b="16910"/>
          <a:stretch/>
        </p:blipFill>
        <p:spPr>
          <a:xfrm>
            <a:off x="122660" y="0"/>
            <a:ext cx="11970883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023639-F551-4C59-B536-8CE169014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3D730A36-5E1F-410C-80B1-8825B264F8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3926075"/>
              </p:ext>
            </p:extLst>
          </p:nvPr>
        </p:nvGraphicFramePr>
        <p:xfrm>
          <a:off x="9957179" y="5441446"/>
          <a:ext cx="2112161" cy="18298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282" imgH="792515" progId="Excel.Sheet.12">
                  <p:embed/>
                </p:oleObj>
              </mc:Choice>
              <mc:Fallback>
                <p:oleObj name="Worksheet" showAsIcon="1" r:id="rId4" imgW="914282" imgH="792515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3D730A36-5E1F-410C-80B1-8825B264F8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57179" y="5441446"/>
                        <a:ext cx="2112161" cy="18298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4270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023639-F551-4C59-B536-8CE169014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6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650FB14-DADA-449F-92A4-BE924478CA25}"/>
              </a:ext>
            </a:extLst>
          </p:cNvPr>
          <p:cNvGrpSpPr/>
          <p:nvPr/>
        </p:nvGrpSpPr>
        <p:grpSpPr>
          <a:xfrm>
            <a:off x="105144" y="0"/>
            <a:ext cx="11982484" cy="6858000"/>
            <a:chOff x="105144" y="0"/>
            <a:chExt cx="11982484" cy="68580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378E389-1035-428B-9279-E2943CC4FB32}"/>
                </a:ext>
              </a:extLst>
            </p:cNvPr>
            <p:cNvGrpSpPr/>
            <p:nvPr/>
          </p:nvGrpSpPr>
          <p:grpSpPr>
            <a:xfrm>
              <a:off x="105144" y="0"/>
              <a:ext cx="11982484" cy="6858000"/>
              <a:chOff x="105144" y="0"/>
              <a:chExt cx="11982484" cy="6858000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52B8A0C3-5844-4ECF-B287-AE67AA045C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107" t="10159" r="24375" b="16984"/>
              <a:stretch/>
            </p:blipFill>
            <p:spPr>
              <a:xfrm>
                <a:off x="119746" y="0"/>
                <a:ext cx="11967882" cy="6858000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48FE98D-394B-4DCB-A69A-EBB0660F95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016" t="62768" r="71703" b="11943"/>
              <a:stretch/>
            </p:blipFill>
            <p:spPr>
              <a:xfrm>
                <a:off x="105144" y="4489720"/>
                <a:ext cx="4054264" cy="2368280"/>
              </a:xfrm>
              <a:prstGeom prst="rect">
                <a:avLst/>
              </a:prstGeom>
            </p:spPr>
          </p:pic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7D6ECC3-9CFE-4D05-9572-65AE68D31578}"/>
                </a:ext>
              </a:extLst>
            </p:cNvPr>
            <p:cNvSpPr/>
            <p:nvPr/>
          </p:nvSpPr>
          <p:spPr>
            <a:xfrm>
              <a:off x="9416143" y="1143000"/>
              <a:ext cx="1066800" cy="22860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1704850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B7402-041F-41B6-BC7E-C4EA1B912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DD8A3-0C6F-4519-B204-368B4BB49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7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E36EC-9C32-43D1-B088-4744DA9DA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ACE68F-C705-40CB-B2DF-A1B928E42E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33" t="14623" r="24436" b="11828"/>
          <a:stretch/>
        </p:blipFill>
        <p:spPr>
          <a:xfrm>
            <a:off x="176980" y="0"/>
            <a:ext cx="118577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141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AB87C-4251-4B20-A824-2F1F65472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 dirty="0"/>
              <a:t>Insights into Android Apps 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5A616-F784-461B-9863-B04A176B5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3"/>
            <a:ext cx="10515600" cy="4792092"/>
          </a:xfrm>
        </p:spPr>
        <p:txBody>
          <a:bodyPr>
            <a:normAutofit fontScale="85000" lnSpcReduction="20000"/>
          </a:bodyPr>
          <a:lstStyle/>
          <a:p>
            <a:r>
              <a:rPr lang="en-SG" sz="5500" dirty="0"/>
              <a:t> </a:t>
            </a:r>
            <a:r>
              <a:rPr lang="en-SG" sz="5500" b="1" dirty="0">
                <a:highlight>
                  <a:srgbClr val="FFFF00"/>
                </a:highlight>
              </a:rPr>
              <a:t>Lucrative Market</a:t>
            </a:r>
            <a:r>
              <a:rPr lang="en-SG" sz="5500" b="1" dirty="0"/>
              <a:t> </a:t>
            </a:r>
            <a:r>
              <a:rPr lang="en-SG" sz="5500" dirty="0"/>
              <a:t>: $39.7 billion revenue in H1 2019</a:t>
            </a:r>
            <a:r>
              <a:rPr lang="en-SG" sz="5500" baseline="30000" dirty="0"/>
              <a:t>3</a:t>
            </a:r>
          </a:p>
          <a:p>
            <a:r>
              <a:rPr lang="en-SG" sz="5500" dirty="0"/>
              <a:t> </a:t>
            </a:r>
            <a:r>
              <a:rPr lang="en-SG" sz="5500" b="1" dirty="0">
                <a:highlight>
                  <a:srgbClr val="00FFFF"/>
                </a:highlight>
              </a:rPr>
              <a:t>TOP 5</a:t>
            </a:r>
            <a:r>
              <a:rPr lang="en-SG" sz="5500" baseline="30000" dirty="0"/>
              <a:t>2</a:t>
            </a:r>
            <a:r>
              <a:rPr lang="en-SG" sz="5500" b="1" dirty="0"/>
              <a:t> </a:t>
            </a:r>
            <a:r>
              <a:rPr lang="en-SG" sz="5500" dirty="0"/>
              <a:t>: Games, Tools, Communication, Social, Entertainment </a:t>
            </a:r>
          </a:p>
          <a:p>
            <a:r>
              <a:rPr lang="en-SG" sz="5500" dirty="0"/>
              <a:t> </a:t>
            </a:r>
            <a:r>
              <a:rPr lang="en-SG" sz="5500" b="1" dirty="0">
                <a:highlight>
                  <a:srgbClr val="FF00FF"/>
                </a:highlight>
              </a:rPr>
              <a:t>FREE</a:t>
            </a:r>
            <a:r>
              <a:rPr lang="en-SG" sz="5500" dirty="0"/>
              <a:t> : “How to make money?” </a:t>
            </a:r>
          </a:p>
          <a:p>
            <a:r>
              <a:rPr lang="en-SG" sz="5500" dirty="0"/>
              <a:t> </a:t>
            </a:r>
            <a:r>
              <a:rPr lang="en-SG" sz="5500" b="1" dirty="0"/>
              <a:t>Good App Interface : </a:t>
            </a:r>
            <a:r>
              <a:rPr lang="en-SG" sz="5500" dirty="0"/>
              <a:t>Catchy name, Size, Less effort less time.</a:t>
            </a:r>
          </a:p>
          <a:p>
            <a:r>
              <a:rPr lang="en-SG" sz="5500" dirty="0"/>
              <a:t> </a:t>
            </a:r>
            <a:r>
              <a:rPr lang="en-SG" sz="5500" b="1" dirty="0"/>
              <a:t>Know Your Audience &amp; Competitors  </a:t>
            </a:r>
          </a:p>
          <a:p>
            <a:pPr marL="0" indent="0">
              <a:buNone/>
            </a:pPr>
            <a:r>
              <a:rPr lang="en-SG" sz="5500" dirty="0"/>
              <a:t> </a:t>
            </a:r>
            <a:r>
              <a:rPr lang="en-US" sz="18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Open Sans"/>
              </a:rPr>
              <a:t>Sources</a:t>
            </a:r>
            <a:r>
              <a:rPr lang="en-US" sz="1800" b="0" i="0" dirty="0">
                <a:solidFill>
                  <a:srgbClr val="627286"/>
                </a:solidFill>
                <a:effectLst/>
                <a:latin typeface="Open Sans"/>
              </a:rPr>
              <a:t>:</a:t>
            </a:r>
            <a:r>
              <a:rPr lang="en-US" sz="1500" b="0" i="0" dirty="0">
                <a:solidFill>
                  <a:srgbClr val="627286"/>
                </a:solidFill>
                <a:effectLst/>
                <a:latin typeface="Open Sans"/>
              </a:rPr>
              <a:t> </a:t>
            </a:r>
            <a:r>
              <a:rPr lang="en-US" sz="1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</a:rPr>
              <a:t>3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/>
                <a:hlinkClick r:id="rId3"/>
              </a:rPr>
              <a:t>Sensor Tower, July 2019</a:t>
            </a:r>
            <a:endParaRPr lang="en-SG" sz="1800" dirty="0">
              <a:solidFill>
                <a:schemeClr val="tx1">
                  <a:lumMod val="50000"/>
                  <a:lumOff val="50000"/>
                </a:schemeClr>
              </a:solidFill>
              <a:latin typeface="Open San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EFFD3-4B54-44CA-93C8-854149D35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300" smtClean="0"/>
              <a:t>8</a:t>
            </a:fld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1836204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A45510-A54B-4DD4-98B4-5F63076E64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449" y="581602"/>
            <a:ext cx="3427964" cy="25709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7AB87C-4251-4B20-A824-2F1F65472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590" y="1649020"/>
            <a:ext cx="5126296" cy="1325563"/>
          </a:xfrm>
        </p:spPr>
        <p:txBody>
          <a:bodyPr>
            <a:noAutofit/>
          </a:bodyPr>
          <a:lstStyle/>
          <a:p>
            <a:pPr algn="ctr"/>
            <a:r>
              <a:rPr lang="en-SG" sz="5500" dirty="0">
                <a:solidFill>
                  <a:schemeClr val="bg1"/>
                </a:solidFill>
              </a:rPr>
              <a:t>Develop Your App’s Uniqueness!</a:t>
            </a:r>
            <a:br>
              <a:rPr lang="en-SG" sz="5500" dirty="0">
                <a:solidFill>
                  <a:schemeClr val="bg1"/>
                </a:solidFill>
              </a:rPr>
            </a:br>
            <a:endParaRPr lang="en-SG" sz="55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EFFD3-4B54-44CA-93C8-854149D35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300" smtClean="0"/>
              <a:t>9</a:t>
            </a:fld>
            <a:endParaRPr lang="en-US" sz="33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4ACE80-386F-422A-A5C7-DD39913469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351" y="3429162"/>
            <a:ext cx="4027449" cy="2517156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3D77FF6-7260-4717-8C4C-655A7FB1AA40}"/>
              </a:ext>
            </a:extLst>
          </p:cNvPr>
          <p:cNvSpPr txBox="1">
            <a:spLocks/>
          </p:cNvSpPr>
          <p:nvPr/>
        </p:nvSpPr>
        <p:spPr>
          <a:xfrm>
            <a:off x="498250" y="4337294"/>
            <a:ext cx="5126296" cy="20134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SG" sz="5500" dirty="0">
                <a:solidFill>
                  <a:schemeClr val="bg1"/>
                </a:solidFill>
              </a:rPr>
              <a:t>&amp; Engage Customers! </a:t>
            </a:r>
            <a:br>
              <a:rPr lang="en-SG" sz="5500" dirty="0">
                <a:solidFill>
                  <a:schemeClr val="bg1"/>
                </a:solidFill>
              </a:rPr>
            </a:br>
            <a:endParaRPr lang="en-SG" sz="5500" dirty="0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C42C55-DEA4-4713-A430-53C7603FCE9A}"/>
              </a:ext>
            </a:extLst>
          </p:cNvPr>
          <p:cNvGrpSpPr/>
          <p:nvPr/>
        </p:nvGrpSpPr>
        <p:grpSpPr>
          <a:xfrm>
            <a:off x="5181600" y="4773552"/>
            <a:ext cx="1129990" cy="1172766"/>
            <a:chOff x="5181600" y="4751780"/>
            <a:chExt cx="914400" cy="914400"/>
          </a:xfrm>
          <a:solidFill>
            <a:srgbClr val="F12BC7"/>
          </a:solidFill>
        </p:grpSpPr>
        <p:pic>
          <p:nvPicPr>
            <p:cNvPr id="13" name="Graphic 12" descr="Customer review RTL">
              <a:extLst>
                <a:ext uri="{FF2B5EF4-FFF2-40B4-BE49-F238E27FC236}">
                  <a16:creationId xmlns:a16="http://schemas.microsoft.com/office/drawing/2014/main" id="{1F9B5F83-3554-49B2-A7BE-0AFF448C1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181600" y="4751780"/>
              <a:ext cx="914400" cy="9144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AD1FDD1-FEF2-41BF-B2ED-65980466F7FB}"/>
                </a:ext>
              </a:extLst>
            </p:cNvPr>
            <p:cNvSpPr txBox="1"/>
            <p:nvPr/>
          </p:nvSpPr>
          <p:spPr>
            <a:xfrm>
              <a:off x="5313221" y="4857299"/>
              <a:ext cx="656992" cy="20397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1100" b="1" dirty="0">
                  <a:solidFill>
                    <a:srgbClr val="FFFF00"/>
                  </a:solidFill>
                  <a:latin typeface="Arial Narrow" panose="020B0606020202030204" pitchFamily="34" charset="0"/>
                </a:rPr>
                <a:t>We hear U!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4E3D495-5C1E-4779-9A25-3AE6FADCCEF9}"/>
              </a:ext>
            </a:extLst>
          </p:cNvPr>
          <p:cNvGrpSpPr/>
          <p:nvPr/>
        </p:nvGrpSpPr>
        <p:grpSpPr>
          <a:xfrm>
            <a:off x="5910453" y="3705426"/>
            <a:ext cx="1129990" cy="1172766"/>
            <a:chOff x="5181600" y="4751780"/>
            <a:chExt cx="914400" cy="914400"/>
          </a:xfrm>
          <a:solidFill>
            <a:schemeClr val="bg1"/>
          </a:solidFill>
        </p:grpSpPr>
        <p:pic>
          <p:nvPicPr>
            <p:cNvPr id="17" name="Graphic 16" descr="Customer review RTL">
              <a:extLst>
                <a:ext uri="{FF2B5EF4-FFF2-40B4-BE49-F238E27FC236}">
                  <a16:creationId xmlns:a16="http://schemas.microsoft.com/office/drawing/2014/main" id="{DC5FCAA0-821E-422F-8D2D-B920F9D5C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181600" y="4751780"/>
              <a:ext cx="914400" cy="9144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A21829B-4616-4421-AB4E-76A78CA4BD4E}"/>
                </a:ext>
              </a:extLst>
            </p:cNvPr>
            <p:cNvSpPr txBox="1"/>
            <p:nvPr/>
          </p:nvSpPr>
          <p:spPr>
            <a:xfrm>
              <a:off x="5313221" y="4857299"/>
              <a:ext cx="656992" cy="20397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1100" b="1" dirty="0">
                  <a:solidFill>
                    <a:srgbClr val="00B050"/>
                  </a:solidFill>
                  <a:latin typeface="Arial Narrow" panose="020B0606020202030204" pitchFamily="34" charset="0"/>
                </a:rPr>
                <a:t>We feel U!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3533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1072</TotalTime>
  <Words>754</Words>
  <Application>Microsoft Office PowerPoint</Application>
  <PresentationFormat>Widescreen</PresentationFormat>
  <Paragraphs>80</Paragraphs>
  <Slides>10</Slides>
  <Notes>7</Notes>
  <HiddenSlides>2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Narrow</vt:lpstr>
      <vt:lpstr>Calibri</vt:lpstr>
      <vt:lpstr>Modern Love</vt:lpstr>
      <vt:lpstr>Open Sans</vt:lpstr>
      <vt:lpstr>The Hand</vt:lpstr>
      <vt:lpstr>SketchyVTI</vt:lpstr>
      <vt:lpstr>Worksheet</vt:lpstr>
      <vt:lpstr>Google Play Store Apps</vt:lpstr>
      <vt:lpstr>Google Android</vt:lpstr>
      <vt:lpstr>ASKING THE WHATS?</vt:lpstr>
      <vt:lpstr>ASKING THE WHATS?</vt:lpstr>
      <vt:lpstr>PowerPoint Presentation</vt:lpstr>
      <vt:lpstr>PowerPoint Presentation</vt:lpstr>
      <vt:lpstr>PowerPoint Presentation</vt:lpstr>
      <vt:lpstr>Insights into Android Apps Market</vt:lpstr>
      <vt:lpstr>Develop Your App’s Uniqueness! </vt:lpstr>
      <vt:lpstr>Data Source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Play Store Apps</dc:title>
  <dc:creator>carine.tanzihui@gmail.com</dc:creator>
  <cp:lastModifiedBy>carine.tanzihui@gmail.com</cp:lastModifiedBy>
  <cp:revision>126</cp:revision>
  <dcterms:created xsi:type="dcterms:W3CDTF">2020-12-05T05:22:30Z</dcterms:created>
  <dcterms:modified xsi:type="dcterms:W3CDTF">2021-01-31T04:17:25Z</dcterms:modified>
</cp:coreProperties>
</file>

<file path=docProps/thumbnail.jpeg>
</file>